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3" r:id="rId6"/>
    <p:sldId id="262" r:id="rId7"/>
    <p:sldId id="259" r:id="rId8"/>
    <p:sldId id="264" r:id="rId9"/>
    <p:sldId id="260" r:id="rId10"/>
    <p:sldId id="266" r:id="rId11"/>
    <p:sldId id="265" r:id="rId12"/>
    <p:sldId id="261" r:id="rId13"/>
    <p:sldId id="268" r:id="rId14"/>
    <p:sldId id="269" r:id="rId15"/>
    <p:sldId id="267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1112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5366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858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1112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5366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10131120" cy="674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1112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5366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858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1112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5366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10131120" cy="674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elestia-R1---OverlayTitleHD.png"/>
          <p:cNvPicPr/>
          <p:nvPr/>
        </p:nvPicPr>
        <p:blipFill>
          <a:blip r:embed="rId15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pt-BR" sz="4800" b="0" strike="noStrike" cap="all" spc="-1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lang="en-US" sz="4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5820CBA-0B88-46BB-A2D0-417695BE9DF3}" type="datetime">
              <a:rPr lang="en-US" sz="1000" b="0" strike="noStrike" spc="-1">
                <a:solidFill>
                  <a:srgbClr val="FFFFFF"/>
                </a:solidFill>
                <a:latin typeface="Calibri"/>
              </a:rPr>
              <a:t>2/27/2021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6DA3BBF-DEB2-46DB-841A-29CDFD525A01}" type="slidenum">
              <a:rPr lang="en-US" sz="10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Celestia-R1---OverlayContentHD.png"/>
          <p:cNvPicPr/>
          <p:nvPr/>
        </p:nvPicPr>
        <p:blipFill>
          <a:blip r:embed="rId15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Calibri"/>
              </a:rPr>
              <a:t>Clique para editar os estilos de texto Mestres</a:t>
            </a: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</a:rPr>
              <a:t>Segundo nível</a:t>
            </a:r>
            <a:endParaRPr lang="en-US" sz="1600" b="0" strike="noStrike" spc="-1">
              <a:solidFill>
                <a:srgbClr val="FFFFFF"/>
              </a:solidFill>
              <a:latin typeface="Calibri"/>
            </a:endParaRPr>
          </a:p>
          <a:p>
            <a:pPr marL="1200240" lvl="2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FFFFFF"/>
                </a:solidFill>
                <a:latin typeface="Calibri"/>
              </a:rPr>
              <a:t>Terceiro nível</a:t>
            </a:r>
            <a:endParaRPr lang="en-US" sz="1400" b="0" strike="noStrike" spc="-1">
              <a:solidFill>
                <a:srgbClr val="FFFFFF"/>
              </a:solidFill>
              <a:latin typeface="Calibri"/>
            </a:endParaRPr>
          </a:p>
          <a:p>
            <a:pPr marL="1542960" lvl="3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FFFFFF"/>
                </a:solidFill>
                <a:latin typeface="Calibri"/>
              </a:rPr>
              <a:t>Quarto nível</a:t>
            </a:r>
            <a:endParaRPr lang="en-US" sz="1200" b="0" strike="noStrike" spc="-1">
              <a:solidFill>
                <a:srgbClr val="FFFFFF"/>
              </a:solidFill>
              <a:latin typeface="Calibri"/>
            </a:endParaRPr>
          </a:p>
          <a:p>
            <a:pPr marL="2000160" lvl="4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FFFFFF"/>
                </a:solidFill>
                <a:latin typeface="Calibri"/>
              </a:rPr>
              <a:t>Quinto nível</a:t>
            </a:r>
            <a:endParaRPr lang="en-US" sz="12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885752-311D-405B-B2AF-E09C86DAFC81}" type="datetime">
              <a:rPr lang="en-US" sz="1000" b="0" strike="noStrike" spc="-1">
                <a:solidFill>
                  <a:srgbClr val="FFFFFF"/>
                </a:solidFill>
                <a:latin typeface="Calibri"/>
              </a:rPr>
              <a:t>2/27/2021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E0799B5-5236-4B5D-9BA1-97367E33A4F6}" type="slidenum">
              <a:rPr lang="en-US" sz="10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dotengine.org/en/stable/" TargetMode="External"/><Relationship Id="rId7" Type="http://schemas.openxmlformats.org/officeDocument/2006/relationships/hyperlink" Target="https://www.youtube.com/watch?v=mAbG8Oi-SvQ&amp;list=PL9FzW-m48fn2SlrW0KoLT4n5egNdX-W9a" TargetMode="External"/><Relationship Id="rId2" Type="http://schemas.openxmlformats.org/officeDocument/2006/relationships/hyperlink" Target="https://lab.github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xEKo29OWILE&amp;list=PLHz_AreHm4dm7ZULPAmadvNhH6vk9oNZA" TargetMode="External"/><Relationship Id="rId5" Type="http://schemas.openxmlformats.org/officeDocument/2006/relationships/hyperlink" Target="https://docs.github.com/en" TargetMode="External"/><Relationship Id="rId4" Type="http://schemas.openxmlformats.org/officeDocument/2006/relationships/hyperlink" Target="https://lab.github.com/githubtraining/introduction-to-githu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f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4800" b="0" strike="noStrike" cap="all" spc="-1">
                <a:solidFill>
                  <a:srgbClr val="FFFFFF"/>
                </a:solidFill>
                <a:latin typeface="Agency FB"/>
              </a:rPr>
              <a:t>Workshop de game design</a:t>
            </a:r>
            <a:endParaRPr lang="en-US" sz="4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962520" y="4385880"/>
            <a:ext cx="7197480" cy="140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Aft>
                <a:spcPts val="1001"/>
              </a:spcAft>
              <a:tabLst>
                <a:tab pos="0" algn="l"/>
              </a:tabLst>
            </a:pPr>
            <a:r>
              <a:rPr lang="pt-BR" sz="2400" b="0" strike="noStrike" cap="all" spc="-1">
                <a:solidFill>
                  <a:srgbClr val="FFFFFF"/>
                </a:solidFill>
                <a:latin typeface="Agency FB"/>
              </a:rPr>
              <a:t>AULA 0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to RPG">
            <a:hlinkClick r:id="" action="ppaction://media"/>
            <a:extLst>
              <a:ext uri="{FF2B5EF4-FFF2-40B4-BE49-F238E27FC236}">
                <a16:creationId xmlns:a16="http://schemas.microsoft.com/office/drawing/2014/main" id="{3BBDA1B5-5436-48A7-9582-6F7D738FD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5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INSTALAÇÕES E PREPARAÇÕES PARA A AULA 1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BOM NAVEGADOR PARA PROGRAMAÇÃO         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GIT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GODOT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PAINT.NET (ASEPRITE - $)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BOSCA CEOIL (REAPER - $)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" name="Imagem 4" descr="Uma imagem contendo 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847760" y="2629080"/>
            <a:ext cx="2857320" cy="1599840"/>
          </a:xfrm>
          <a:prstGeom prst="rect">
            <a:avLst/>
          </a:prstGeom>
          <a:ln>
            <a:noFill/>
          </a:ln>
        </p:spPr>
      </p:pic>
      <p:pic>
        <p:nvPicPr>
          <p:cNvPr id="103" name="Imagem 6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7005960" y="22122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04" name="Imagem 8" descr="Desenho de personagem de desenho animado&#10;&#10;Descrição gerada automaticamente com confiança média"/>
          <p:cNvPicPr/>
          <p:nvPr/>
        </p:nvPicPr>
        <p:blipFill>
          <a:blip r:embed="rId4"/>
          <a:stretch/>
        </p:blipFill>
        <p:spPr>
          <a:xfrm>
            <a:off x="6491520" y="2463120"/>
            <a:ext cx="3171600" cy="1437840"/>
          </a:xfrm>
          <a:prstGeom prst="rect">
            <a:avLst/>
          </a:prstGeom>
          <a:ln>
            <a:noFill/>
          </a:ln>
        </p:spPr>
      </p:pic>
      <p:pic>
        <p:nvPicPr>
          <p:cNvPr id="105" name="Imagem 10" descr="Interface gráfica do usuário, Aplicativo&#10;&#10;Descrição gerada automaticamente"/>
          <p:cNvPicPr/>
          <p:nvPr/>
        </p:nvPicPr>
        <p:blipFill>
          <a:blip r:embed="rId5"/>
          <a:stretch/>
        </p:blipFill>
        <p:spPr>
          <a:xfrm>
            <a:off x="5375160" y="235764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106" name="Imagem 12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9171000" y="2500200"/>
            <a:ext cx="1609200" cy="1761840"/>
          </a:xfrm>
          <a:prstGeom prst="rect">
            <a:avLst/>
          </a:prstGeom>
          <a:ln>
            <a:noFill/>
          </a:ln>
        </p:spPr>
      </p:pic>
      <p:pic>
        <p:nvPicPr>
          <p:cNvPr id="107" name="Imagem 14" descr="Ícone&#10;&#10;Descrição gerada automaticamente"/>
          <p:cNvPicPr/>
          <p:nvPr/>
        </p:nvPicPr>
        <p:blipFill>
          <a:blip r:embed="rId7"/>
          <a:stretch/>
        </p:blipFill>
        <p:spPr>
          <a:xfrm>
            <a:off x="7005960" y="22122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08" name="Imagem 16" descr="Uma imagem contendo placar, circuito&#10;&#10;Descrição gerada automaticamente"/>
          <p:cNvPicPr/>
          <p:nvPr/>
        </p:nvPicPr>
        <p:blipFill>
          <a:blip r:embed="rId8"/>
          <a:stretch/>
        </p:blipFill>
        <p:spPr>
          <a:xfrm>
            <a:off x="8173800" y="2509200"/>
            <a:ext cx="2828520" cy="161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4" dur="10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3" dur="10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554395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Grupo de </a:t>
            </a:r>
            <a:r>
              <a:rPr lang="pt-BR" sz="3600" cap="all" spc="-1" dirty="0" err="1">
                <a:solidFill>
                  <a:srgbClr val="FFFFFF"/>
                </a:solidFill>
                <a:latin typeface="Agency FB"/>
              </a:rPr>
              <a:t>whatsapp</a:t>
            </a: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 e </a:t>
            </a:r>
            <a:r>
              <a:rPr lang="pt-BR" sz="3600" cap="all" spc="-1" dirty="0" err="1">
                <a:solidFill>
                  <a:srgbClr val="FFFFFF"/>
                </a:solidFill>
                <a:latin typeface="Agency FB"/>
              </a:rPr>
              <a:t>github</a:t>
            </a:r>
            <a:endParaRPr lang="pt-BR" sz="3600" cap="all" spc="-1" dirty="0">
              <a:solidFill>
                <a:srgbClr val="FFFFFF"/>
              </a:solidFill>
              <a:latin typeface="Agency FB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C1E3487-9BD3-4B61-A349-9E33AE7F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94" y="2010235"/>
            <a:ext cx="3517642" cy="4475614"/>
          </a:xfrm>
          <a:prstGeom prst="rect">
            <a:avLst/>
          </a:prstGeom>
        </p:spPr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7BB5D15A-7D0D-4A53-B796-BC51A194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6" y="2010235"/>
            <a:ext cx="3517642" cy="44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Referências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B0CA328A-48AD-40CE-B5C2-9A308E2973CF}"/>
              </a:ext>
            </a:extLst>
          </p:cNvPr>
          <p:cNvSpPr txBox="1"/>
          <p:nvPr/>
        </p:nvSpPr>
        <p:spPr>
          <a:xfrm>
            <a:off x="776177" y="2065320"/>
            <a:ext cx="11164186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 marL="360">
              <a:spcAft>
                <a:spcPts val="1001"/>
              </a:spcAft>
              <a:buClr>
                <a:srgbClr val="FFFFFF"/>
              </a:buClr>
            </a:pPr>
            <a:r>
              <a:rPr lang="pt-BR" sz="2800" spc="-1" dirty="0">
                <a:solidFill>
                  <a:srgbClr val="FFFFFF"/>
                </a:solidFill>
                <a:latin typeface="Agency FB" panose="020B0503020202020204" pitchFamily="34" charset="0"/>
              </a:rPr>
              <a:t>TEXTO</a:t>
            </a:r>
            <a:endParaRPr lang="pt-BR" sz="2800" dirty="0">
              <a:hlinkClick r:id="rId2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2"/>
              </a:rPr>
              <a:t>Central de cursos do GitHub</a:t>
            </a:r>
            <a:endParaRPr lang="pt-BR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 algn="just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3"/>
              </a:rPr>
              <a:t>Documentação</a:t>
            </a:r>
            <a:r>
              <a:rPr lang="en-US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3"/>
              </a:rPr>
              <a:t> do Godot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4"/>
              </a:rPr>
              <a:t>Guia inicial de utilização do GitHub</a:t>
            </a:r>
            <a:endParaRPr lang="pt-BR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>
                <a:solidFill>
                  <a:srgbClr val="FFFFFF"/>
                </a:solidFill>
                <a:latin typeface="Agency FB" panose="020B0503020202020204" pitchFamily="34" charset="0"/>
                <a:hlinkClick r:id="rId5"/>
              </a:rPr>
              <a:t>Documentação do GitHub</a:t>
            </a:r>
            <a:endParaRPr lang="pt-BR" sz="2400" spc="-1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360">
              <a:spcAft>
                <a:spcPts val="1001"/>
              </a:spcAft>
              <a:buClr>
                <a:srgbClr val="FFFFFF"/>
              </a:buClr>
            </a:pPr>
            <a:r>
              <a:rPr lang="en-US" sz="2800" spc="-1" dirty="0">
                <a:solidFill>
                  <a:srgbClr val="FFFFFF"/>
                </a:solidFill>
                <a:latin typeface="Agency FB" panose="020B0503020202020204" pitchFamily="34" charset="0"/>
              </a:rPr>
              <a:t>VÍDEO</a:t>
            </a: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6"/>
              </a:rPr>
              <a:t>Curso em Vídeo: </a:t>
            </a:r>
            <a:r>
              <a:rPr lang="pt-BR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6"/>
              </a:rPr>
              <a:t>Git</a:t>
            </a: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6"/>
              </a:rPr>
              <a:t> e GitHub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7"/>
              </a:rPr>
              <a:t>HeartBeast</a:t>
            </a:r>
            <a:r>
              <a:rPr lang="en-US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7"/>
              </a:rPr>
              <a:t>: Godot Action RPG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3CCDC-7A54-43CA-A11F-B3A2C899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856600"/>
            <a:ext cx="10972440" cy="1144800"/>
          </a:xfrm>
        </p:spPr>
        <p:txBody>
          <a:bodyPr/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gency FB" panose="020B0503020202020204" pitchFamily="34" charset="0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07940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O QUE APRENDEREMOS?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GIT E GITHUB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LÓGICA E PROGRAMAÇÃO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GODOT E GDSCRIPT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9" name="Espaço Reservado para Conteúdo 4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1085696" y="2065320"/>
            <a:ext cx="5989060" cy="36688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barco, água, mesa, homem&#10;&#10;Descrição gerada automaticamente">
            <a:extLst>
              <a:ext uri="{FF2B5EF4-FFF2-40B4-BE49-F238E27FC236}">
                <a16:creationId xmlns:a16="http://schemas.microsoft.com/office/drawing/2014/main" id="{B865BCDB-6613-475A-9357-776169D8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64" y="2065320"/>
            <a:ext cx="2641536" cy="3668800"/>
          </a:xfrm>
          <a:prstGeom prst="rect">
            <a:avLst/>
          </a:prstGeom>
        </p:spPr>
      </p:pic>
      <p:pic>
        <p:nvPicPr>
          <p:cNvPr id="5" name="Imagem 4" descr="Navio no mar&#10;&#10;Descrição gerada automaticamente">
            <a:extLst>
              <a:ext uri="{FF2B5EF4-FFF2-40B4-BE49-F238E27FC236}">
                <a16:creationId xmlns:a16="http://schemas.microsoft.com/office/drawing/2014/main" id="{9F4FAF3B-FDD3-43E2-94FB-1990658B8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88" y="1789898"/>
            <a:ext cx="8088410" cy="4549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2B798D-D2E8-4EB7-80F8-A3C5C5BE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2" y="454107"/>
            <a:ext cx="10558773" cy="59497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54AB88-89C2-4976-B123-2014234F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12" y="2066874"/>
            <a:ext cx="4904467" cy="32767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092363-EF15-4119-A217-E53650DD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6" y="1524000"/>
            <a:ext cx="5779266" cy="46234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6D2796-682F-4839-8F71-B4FAA2595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1" y="2065321"/>
            <a:ext cx="5793589" cy="32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1E4D6D65-F9F5-442E-943A-12148CCF9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9" y="257538"/>
            <a:ext cx="11098331" cy="61322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4C3089-03D9-4B34-A283-62EDFBAB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52" y="4331132"/>
            <a:ext cx="639770" cy="436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8C1B6C-EE05-4677-AACB-F3926876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59153" y="3309017"/>
            <a:ext cx="639770" cy="436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D31EEF-C9B8-4649-B92B-CC3A4DCA794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2669247"/>
            <a:ext cx="639770" cy="63977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9769FA5-D6F8-4741-B494-C0DED1CFF616}"/>
              </a:ext>
            </a:extLst>
          </p:cNvPr>
          <p:cNvSpPr/>
          <p:nvPr/>
        </p:nvSpPr>
        <p:spPr>
          <a:xfrm>
            <a:off x="4061790" y="1869924"/>
            <a:ext cx="3379140" cy="2461208"/>
          </a:xfrm>
          <a:prstGeom prst="ellipse">
            <a:avLst/>
          </a:prstGeom>
          <a:solidFill>
            <a:schemeClr val="accent4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51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1203 L 0.09115 -0.224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16614 0.0009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15 -0.2243 L 0.23269 -0.1606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13477 0.0636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Escola naval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game jam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O QUE É UMA GAME JAM?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PREMIAÇÃO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REGRAS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724FE8-D413-4F7D-B737-35F9F8C7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3" y="2142000"/>
            <a:ext cx="6557650" cy="3795580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95915B1-B354-4CA9-B74B-ED607DD23063}"/>
              </a:ext>
            </a:extLst>
          </p:cNvPr>
          <p:cNvSpPr txBox="1"/>
          <p:nvPr/>
        </p:nvSpPr>
        <p:spPr>
          <a:xfrm>
            <a:off x="5292476" y="2065320"/>
            <a:ext cx="5603206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EQUIPES DE 3 A 5 PARTICIPANTES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TEMA SERÁ DADO NA HORA ZERO DA COMPETIÇÃO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NÃO É PERMITIDO QUE OS PARTICIPANTES UTILIZEM ARQUIVOS DE TERCEIROS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O TEMPO DA COMPETIÇÃO SERÁ DE DUAS SEMANAS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OS VENCEDORES SERÃO ESCOLHIDOS POR UMA BANCA JULGADORA APÓS O TÉRMINO DA COMPETIÇÃO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07A30B-562A-4114-A4D1-EE8892A94D48}"/>
              </a:ext>
            </a:extLst>
          </p:cNvPr>
          <p:cNvSpPr txBox="1"/>
          <p:nvPr/>
        </p:nvSpPr>
        <p:spPr>
          <a:xfrm>
            <a:off x="5292476" y="3296776"/>
            <a:ext cx="738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R$500,00 PARA O PRIMEIRO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R$250,00 PARA O SEGUNDO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 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game </a:t>
            </a:r>
            <a:r>
              <a:rPr lang="pt-BR" sz="3600" b="1" strike="noStrike" cap="all" spc="-1" dirty="0" err="1">
                <a:solidFill>
                  <a:srgbClr val="FFFFFF"/>
                </a:solidFill>
                <a:latin typeface="Agency FB"/>
              </a:rPr>
              <a:t>jamS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 </a:t>
            </a:r>
            <a:r>
              <a:rPr lang="pt-BR" sz="3600" strike="noStrike" cap="all" spc="-1" dirty="0">
                <a:solidFill>
                  <a:srgbClr val="FFFFFF"/>
                </a:solidFill>
                <a:latin typeface="Agency FB"/>
              </a:rPr>
              <a:t>MAIS CONHECIDAS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066A97-9E57-4311-8004-A6DFDDA6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82" y="2631426"/>
            <a:ext cx="2690058" cy="15869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185102F-BE45-4E24-B9AE-BAF60F32A119}"/>
              </a:ext>
            </a:extLst>
          </p:cNvPr>
          <p:cNvSpPr txBox="1"/>
          <p:nvPr/>
        </p:nvSpPr>
        <p:spPr>
          <a:xfrm>
            <a:off x="1287582" y="5330085"/>
            <a:ext cx="26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5357 JOGOS ENVIADOS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9C39A0-0C5F-4219-B10B-7188F433972D}"/>
              </a:ext>
            </a:extLst>
          </p:cNvPr>
          <p:cNvSpPr txBox="1"/>
          <p:nvPr/>
        </p:nvSpPr>
        <p:spPr>
          <a:xfrm>
            <a:off x="4750971" y="5191586"/>
            <a:ext cx="26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6000+ JOGOS ENVIADOS</a:t>
            </a:r>
          </a:p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(355 BRASILEIROS)</a:t>
            </a:r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6671788A-F526-48D0-88DD-346CFB84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22" y="2631426"/>
            <a:ext cx="1586956" cy="1586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148E12-CF1A-405F-9DB1-1DB262E75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993" y="3126438"/>
            <a:ext cx="3397425" cy="59693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03FCB4-BFEA-4286-B18A-BFF635180E13}"/>
              </a:ext>
            </a:extLst>
          </p:cNvPr>
          <p:cNvSpPr txBox="1"/>
          <p:nvPr/>
        </p:nvSpPr>
        <p:spPr>
          <a:xfrm>
            <a:off x="7860676" y="5330085"/>
            <a:ext cx="26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3206 JOGOS ENVIADOS</a:t>
            </a:r>
          </a:p>
        </p:txBody>
      </p:sp>
    </p:spTree>
    <p:extLst>
      <p:ext uri="{BB962C8B-B14F-4D97-AF65-F5344CB8AC3E}">
        <p14:creationId xmlns:p14="http://schemas.microsoft.com/office/powerpoint/2010/main" val="272808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Jogos criados a partir de game jams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" name="Espaço Reservado para Conteúdo 4" descr="Imagem digital fictícia de personagem de desenho animad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18872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5" name="Imagem 6" descr="Uma imagem contendo colorido, mesa, placar,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827496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6" name="Imagem 8" descr="Uma imagem contendo grama, olhando, em pé, campo&#10;&#10;Descrição gerada automaticamente"/>
          <p:cNvPicPr/>
          <p:nvPr/>
        </p:nvPicPr>
        <p:blipFill>
          <a:blip r:embed="rId4"/>
          <a:stretch/>
        </p:blipFill>
        <p:spPr>
          <a:xfrm>
            <a:off x="473184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7" name="Imagem 10" descr="Uma imagem contendo Forma&#10;&#10;Descrição gerada automaticamente"/>
          <p:cNvPicPr/>
          <p:nvPr/>
        </p:nvPicPr>
        <p:blipFill>
          <a:blip r:embed="rId5"/>
          <a:stretch/>
        </p:blipFill>
        <p:spPr>
          <a:xfrm>
            <a:off x="1188720" y="401760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8" name="Imagem 12" descr="Uma imagem contendo placa, comida, perto, pare&#10;&#10;Descrição gerada automaticamente"/>
          <p:cNvPicPr/>
          <p:nvPr/>
        </p:nvPicPr>
        <p:blipFill>
          <a:blip r:embed="rId6"/>
          <a:stretch/>
        </p:blipFill>
        <p:spPr>
          <a:xfrm>
            <a:off x="8274960" y="401760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9" name="Imagem 14" descr="Desenho de azulejo&#10;&#10;Descrição gerada automaticamente com confiança baixa"/>
          <p:cNvPicPr/>
          <p:nvPr/>
        </p:nvPicPr>
        <p:blipFill>
          <a:blip r:embed="rId7"/>
          <a:stretch/>
        </p:blipFill>
        <p:spPr>
          <a:xfrm>
            <a:off x="5475960" y="4017600"/>
            <a:ext cx="1913040" cy="191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Um pouco sobre o motor gráfico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 descr="Tela de computador com imagem de jogo de vídeo game&#10;&#10;Descrição gerada automaticamente">
            <a:extLst>
              <a:ext uri="{FF2B5EF4-FFF2-40B4-BE49-F238E27FC236}">
                <a16:creationId xmlns:a16="http://schemas.microsoft.com/office/drawing/2014/main" id="{57598C75-A8E0-4F62-BC28-153EAA240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320"/>
            <a:ext cx="6096000" cy="3343275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5B16FAE-4B58-400E-B5CB-957E6292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59" y="2065320"/>
            <a:ext cx="4032091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1953</TotalTime>
  <Words>220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de game design</dc:title>
  <dc:subject/>
  <dc:creator>Thiago Monteiro</dc:creator>
  <dc:description/>
  <cp:lastModifiedBy>Thiago</cp:lastModifiedBy>
  <cp:revision>33</cp:revision>
  <dcterms:created xsi:type="dcterms:W3CDTF">2021-02-14T20:17:39Z</dcterms:created>
  <dcterms:modified xsi:type="dcterms:W3CDTF">2021-02-28T00:08:06Z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